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media25.mp4" ContentType="video/mp4"/>
  <Override PartName="/ppt/media/media7.mp4" ContentType="video/mp4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8.png" ContentType="image/png"/>
  <Override PartName="/ppt/media/media9.m4a" ContentType="application/vnd.sun.star.media"/>
  <Override PartName="/ppt/media/image28.png" ContentType="image/png"/>
  <Override PartName="/ppt/media/media27.m4a" ContentType="application/vnd.sun.star.media"/>
  <Override PartName="/ppt/media/image26.png" ContentType="image/png"/>
  <Override PartName="/ppt/media/image24.png" ContentType="image/png"/>
  <Override PartName="/ppt/media/media23.m4a" ContentType="application/vnd.sun.star.media"/>
  <Override PartName="/ppt/media/image22.png" ContentType="image/png"/>
  <Override PartName="/ppt/media/media21.m4a" ContentType="application/vnd.sun.star.media"/>
  <Override PartName="/ppt/media/image20.png" ContentType="image/png"/>
  <Override PartName="/ppt/media/media19.m4a" ContentType="application/vnd.sun.star.media"/>
  <Override PartName="/ppt/media/image18.png" ContentType="image/png"/>
  <Override PartName="/ppt/media/media17.m4a" ContentType="application/vnd.sun.star.media"/>
  <Override PartName="/ppt/media/media15.m4a" ContentType="application/vnd.sun.star.media"/>
  <Override PartName="/ppt/media/media13.m4a" ContentType="application/vnd.sun.star.media"/>
  <Override PartName="/ppt/media/image16.png" ContentType="image/png"/>
  <Override PartName="/ppt/media/image10.png" ContentType="image/png"/>
  <Override PartName="/ppt/media/media11.m4a" ContentType="application/vnd.sun.star.media"/>
  <Override PartName="/ppt/media/image12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470840" y="212148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7871760" y="212148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069920" y="423720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470840" y="423720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7871760" y="423720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069920" y="484560"/>
            <a:ext cx="10058040" cy="745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470840" y="212148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871760" y="212148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069920" y="423720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470840" y="423720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871760" y="4237200"/>
            <a:ext cx="323856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1069920" y="484560"/>
            <a:ext cx="10058040" cy="7458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11401560" y="6229800"/>
            <a:ext cx="456840" cy="456840"/>
            <a:chOff x="11401560" y="6229800"/>
            <a:chExt cx="456840" cy="456840"/>
          </a:xfrm>
        </p:grpSpPr>
        <p:sp>
          <p:nvSpPr>
            <p:cNvPr id="1" name="CustomShape 2"/>
            <p:cNvSpPr/>
            <p:nvPr/>
          </p:nvSpPr>
          <p:spPr>
            <a:xfrm>
              <a:off x="11401560" y="6229800"/>
              <a:ext cx="456840" cy="456840"/>
            </a:xfrm>
            <a:prstGeom prst="ellipse">
              <a:avLst/>
            </a:prstGeom>
            <a:blipFill rotWithShape="0">
              <a:blip r:embed="rId2"/>
              <a:tile/>
            </a:blip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1431080" y="6258960"/>
              <a:ext cx="398520" cy="3985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" name="CustomShape 4"/>
          <p:cNvSpPr/>
          <p:nvPr/>
        </p:nvSpPr>
        <p:spPr>
          <a:xfrm>
            <a:off x="920880" y="1347120"/>
            <a:ext cx="10222560" cy="80280"/>
          </a:xfrm>
          <a:prstGeom prst="rect">
            <a:avLst/>
          </a:prstGeom>
          <a:blipFill rotWithShape="0">
            <a:blip r:embed="rId3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920880" y="4299840"/>
            <a:ext cx="10222560" cy="80280"/>
          </a:xfrm>
          <a:prstGeom prst="rect">
            <a:avLst/>
          </a:prstGeom>
          <a:blipFill rotWithShape="0">
            <a:blip r:embed="rId4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920880" y="1484640"/>
            <a:ext cx="10222560" cy="2742840"/>
          </a:xfrm>
          <a:prstGeom prst="rect">
            <a:avLst/>
          </a:prstGeom>
          <a:blipFill rotWithShape="0">
            <a:blip r:embed="rId5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" name="Group 7"/>
          <p:cNvGrpSpPr/>
          <p:nvPr/>
        </p:nvGrpSpPr>
        <p:grpSpPr>
          <a:xfrm>
            <a:off x="9649080" y="4069080"/>
            <a:ext cx="1080720" cy="1080720"/>
            <a:chOff x="9649080" y="4069080"/>
            <a:chExt cx="1080720" cy="1080720"/>
          </a:xfrm>
        </p:grpSpPr>
        <p:sp>
          <p:nvSpPr>
            <p:cNvPr id="7" name="CustomShape 8"/>
            <p:cNvSpPr/>
            <p:nvPr/>
          </p:nvSpPr>
          <p:spPr>
            <a:xfrm>
              <a:off x="9649080" y="4069080"/>
              <a:ext cx="1080720" cy="1080720"/>
            </a:xfrm>
            <a:prstGeom prst="ellipse">
              <a:avLst/>
            </a:prstGeom>
            <a:blipFill rotWithShape="0">
              <a:blip r:embed="rId6"/>
              <a:tile/>
            </a:blip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9757440" y="4177080"/>
              <a:ext cx="864360" cy="864360"/>
            </a:xfrm>
            <a:prstGeom prst="ellipse">
              <a:avLst/>
            </a:prstGeom>
            <a:noFill/>
            <a:ln w="255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" name="PlaceHolder 10"/>
          <p:cNvSpPr>
            <a:spLocks noGrp="1"/>
          </p:cNvSpPr>
          <p:nvPr>
            <p:ph type="title"/>
          </p:nvPr>
        </p:nvSpPr>
        <p:spPr>
          <a:xfrm>
            <a:off x="1051560" y="1432080"/>
            <a:ext cx="9966600" cy="3035520"/>
          </a:xfrm>
          <a:prstGeom prst="rect">
            <a:avLst/>
          </a:prstGeom>
        </p:spPr>
        <p:txBody>
          <a:bodyPr anchor="ctr"/>
          <a:p>
            <a:pPr>
              <a:lnSpc>
                <a:spcPct val="80000"/>
              </a:lnSpc>
            </a:pPr>
            <a:r>
              <a:rPr b="0" lang="en-US" sz="9600" spc="-1" strike="noStrike" cap="all">
                <a:solidFill>
                  <a:srgbClr val="000000"/>
                </a:solidFill>
                <a:latin typeface="Rockwell Condensed"/>
              </a:rPr>
              <a:t>Click to edit Master title style</a:t>
            </a:r>
            <a:endParaRPr b="0" lang="en-US" sz="96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dt"/>
          </p:nvPr>
        </p:nvSpPr>
        <p:spPr>
          <a:xfrm>
            <a:off x="7964280" y="6272640"/>
            <a:ext cx="327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49889FC-FF3B-40A9-8975-1B5741C00A70}" type="datetime">
              <a:rPr b="0" lang="en-IE" sz="1100" spc="-1" strike="noStrike">
                <a:solidFill>
                  <a:srgbClr val="696464"/>
                </a:solidFill>
                <a:latin typeface="Rockwell"/>
              </a:rPr>
              <a:t>19/10/19</a:t>
            </a:fld>
            <a:endParaRPr b="0" lang="en-IE" sz="1100" spc="-1" strike="noStrike">
              <a:latin typeface="Times New Roman"/>
            </a:endParaRPr>
          </a:p>
        </p:txBody>
      </p:sp>
      <p:sp>
        <p:nvSpPr>
          <p:cNvPr id="11" name="PlaceHolder 12"/>
          <p:cNvSpPr>
            <a:spLocks noGrp="1"/>
          </p:cNvSpPr>
          <p:nvPr>
            <p:ph type="ftr"/>
          </p:nvPr>
        </p:nvSpPr>
        <p:spPr>
          <a:xfrm>
            <a:off x="1088280" y="6272640"/>
            <a:ext cx="6327360" cy="364680"/>
          </a:xfrm>
          <a:prstGeom prst="rect">
            <a:avLst/>
          </a:prstGeom>
        </p:spPr>
        <p:txBody>
          <a:bodyPr anchor="ctr"/>
          <a:p>
            <a:endParaRPr b="0" lang="en-IE" sz="2400" spc="-1" strike="noStrike">
              <a:latin typeface="Times New Roman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sldNum"/>
          </p:nvPr>
        </p:nvSpPr>
        <p:spPr>
          <a:xfrm>
            <a:off x="9592560" y="4289400"/>
            <a:ext cx="1193400" cy="6397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2BCA703E-1431-46A7-9CBE-728EEF5A0D40}" type="slidenum">
              <a:rPr b="1" lang="en-IE" sz="28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E" sz="2800" spc="-1" strike="noStrike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Rockwel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Rockwel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Rockwel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Rockwel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Rockwel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Rockwel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"/>
          <p:cNvGrpSpPr/>
          <p:nvPr/>
        </p:nvGrpSpPr>
        <p:grpSpPr>
          <a:xfrm>
            <a:off x="11401560" y="6229800"/>
            <a:ext cx="456840" cy="456840"/>
            <a:chOff x="11401560" y="6229800"/>
            <a:chExt cx="456840" cy="456840"/>
          </a:xfrm>
        </p:grpSpPr>
        <p:sp>
          <p:nvSpPr>
            <p:cNvPr id="51" name="CustomShape 2"/>
            <p:cNvSpPr/>
            <p:nvPr/>
          </p:nvSpPr>
          <p:spPr>
            <a:xfrm>
              <a:off x="11401560" y="6229800"/>
              <a:ext cx="456840" cy="456840"/>
            </a:xfrm>
            <a:prstGeom prst="ellipse">
              <a:avLst/>
            </a:prstGeom>
            <a:blipFill rotWithShape="0">
              <a:blip r:embed="rId2"/>
              <a:tile/>
            </a:blip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3"/>
            <p:cNvSpPr/>
            <p:nvPr/>
          </p:nvSpPr>
          <p:spPr>
            <a:xfrm>
              <a:off x="11431080" y="6258960"/>
              <a:ext cx="398520" cy="3985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000000"/>
                </a:solidFill>
                <a:latin typeface="Rockwell Condensed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1" marL="457200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lvl="2" marL="731520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Rockwel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Rockwell"/>
            </a:endParaRPr>
          </a:p>
          <a:p>
            <a:pPr lvl="3" marL="1005840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Rockwel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Rockwell"/>
            </a:endParaRPr>
          </a:p>
          <a:p>
            <a:pPr lvl="4" marL="1280160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1600" spc="-1" strike="noStrike">
                <a:solidFill>
                  <a:srgbClr val="000000"/>
                </a:solidFill>
                <a:latin typeface="Rockwel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dt"/>
          </p:nvPr>
        </p:nvSpPr>
        <p:spPr>
          <a:xfrm>
            <a:off x="7964280" y="6272640"/>
            <a:ext cx="327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7D4C297-5A1F-4519-A937-FD5F1C2F2692}" type="datetime">
              <a:rPr b="0" lang="en-IE" sz="1100" spc="-1" strike="noStrike">
                <a:solidFill>
                  <a:srgbClr val="696464"/>
                </a:solidFill>
                <a:latin typeface="Rockwell"/>
              </a:rPr>
              <a:t>19/10/19</a:t>
            </a:fld>
            <a:endParaRPr b="0" lang="en-IE" sz="1100" spc="-1" strike="noStrike">
              <a:latin typeface="Times New Roman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ftr"/>
          </p:nvPr>
        </p:nvSpPr>
        <p:spPr>
          <a:xfrm>
            <a:off x="1088280" y="6272640"/>
            <a:ext cx="6327360" cy="364680"/>
          </a:xfrm>
          <a:prstGeom prst="rect">
            <a:avLst/>
          </a:prstGeom>
        </p:spPr>
        <p:txBody>
          <a:bodyPr anchor="ctr"/>
          <a:p>
            <a:endParaRPr b="0" lang="en-IE" sz="2400" spc="-1" strike="noStrike">
              <a:latin typeface="Times New Roman"/>
            </a:endParaRPr>
          </a:p>
        </p:txBody>
      </p:sp>
      <p:sp>
        <p:nvSpPr>
          <p:cNvPr id="57" name="PlaceHolder 8"/>
          <p:cNvSpPr>
            <a:spLocks noGrp="1"/>
          </p:cNvSpPr>
          <p:nvPr>
            <p:ph type="sldNum"/>
          </p:nvPr>
        </p:nvSpPr>
        <p:spPr>
          <a:xfrm>
            <a:off x="11311200" y="6272640"/>
            <a:ext cx="63972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71EA5AD6-206F-43D0-A1EE-EE6FDFD777AB}" type="slidenum">
              <a:rPr b="1" lang="en-IE" sz="1400" spc="-1" strike="noStrike">
                <a:solidFill>
                  <a:srgbClr val="ffffff"/>
                </a:solidFill>
                <a:latin typeface="Rockwell Condensed"/>
              </a:rPr>
              <a:t>&lt;number&gt;</a:t>
            </a:fld>
            <a:endParaRPr b="0" lang="en-I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Andrew.Beatty@gmit.ie" TargetMode="Externa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../media/media25.mp4"/><Relationship Id="rId2" Type="http://schemas.microsoft.com/office/2007/relationships/media" Target="../media/media25.mp4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27.m4a"/><Relationship Id="rId2" Type="http://schemas.microsoft.com/office/2007/relationships/media" Target="../media/media27.m4a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video" Target="../media/media9.m4a"/><Relationship Id="rId2" Type="http://schemas.microsoft.com/office/2007/relationships/media" Target="../media/media9.m4a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11.m4a"/><Relationship Id="rId2" Type="http://schemas.microsoft.com/office/2007/relationships/media" Target="../media/media11.m4a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restapitutorial.com/" TargetMode="External"/><Relationship Id="rId2" Type="http://schemas.openxmlformats.org/officeDocument/2006/relationships/video" Target="../media/media13.m4a"/><Relationship Id="rId3" Type="http://schemas.microsoft.com/office/2007/relationships/media" Target="../media/media13.m4a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mailto:joe@joe.ie" TargetMode="External"/><Relationship Id="rId2" Type="http://schemas.openxmlformats.org/officeDocument/2006/relationships/hyperlink" Target="mailto:joe@joe.ie" TargetMode="External"/><Relationship Id="rId3" Type="http://schemas.openxmlformats.org/officeDocument/2006/relationships/hyperlink" Target="mailto:joe@joe.ie" TargetMode="External"/><Relationship Id="rId4" Type="http://schemas.openxmlformats.org/officeDocument/2006/relationships/hyperlink" Target="mailto:joe@joe.ie" TargetMode="External"/><Relationship Id="rId5" Type="http://schemas.openxmlformats.org/officeDocument/2006/relationships/hyperlink" Target="mailto:joe@joe.ie" TargetMode="External"/><Relationship Id="rId6" Type="http://schemas.openxmlformats.org/officeDocument/2006/relationships/video" Target="../media/media15.m4a"/><Relationship Id="rId7" Type="http://schemas.microsoft.com/office/2007/relationships/media" Target="../media/media15.m4a"/><Relationship Id="rId8" Type="http://schemas.openxmlformats.org/officeDocument/2006/relationships/image" Target="../media/image16.png"/><Relationship Id="rId9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mailto:joe@joe.ie" TargetMode="External"/><Relationship Id="rId2" Type="http://schemas.openxmlformats.org/officeDocument/2006/relationships/hyperlink" Target="mailto:joe@joe.ie" TargetMode="External"/><Relationship Id="rId3" Type="http://schemas.openxmlformats.org/officeDocument/2006/relationships/hyperlink" Target="mailto:joe@joe.ie" TargetMode="External"/><Relationship Id="rId4" Type="http://schemas.openxmlformats.org/officeDocument/2006/relationships/hyperlink" Target="mailto:joe@joe.ie" TargetMode="External"/><Relationship Id="rId5" Type="http://schemas.openxmlformats.org/officeDocument/2006/relationships/hyperlink" Target="mailto:joe@joe.ie" TargetMode="External"/><Relationship Id="rId6" Type="http://schemas.openxmlformats.org/officeDocument/2006/relationships/hyperlink" Target="mailto:joe@joe.ie" TargetMode="External"/><Relationship Id="rId7" Type="http://schemas.openxmlformats.org/officeDocument/2006/relationships/video" Target="../media/media17.m4a"/><Relationship Id="rId8" Type="http://schemas.microsoft.com/office/2007/relationships/media" Target="../media/media17.m4a"/><Relationship Id="rId9" Type="http://schemas.openxmlformats.org/officeDocument/2006/relationships/image" Target="../media/image18.png"/><Relationship Id="rId10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19.m4a"/><Relationship Id="rId2" Type="http://schemas.microsoft.com/office/2007/relationships/media" Target="../media/media19.m4a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../media/media21.m4a"/><Relationship Id="rId2" Type="http://schemas.microsoft.com/office/2007/relationships/media" Target="../media/media21.m4a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any-api.com/" TargetMode="External"/><Relationship Id="rId2" Type="http://schemas.openxmlformats.org/officeDocument/2006/relationships/video" Target="../media/media23.m4a"/><Relationship Id="rId3" Type="http://schemas.microsoft.com/office/2007/relationships/media" Target="../media/media23.m4a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051560" y="1432080"/>
            <a:ext cx="9966600" cy="3035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80000"/>
              </a:lnSpc>
            </a:pPr>
            <a:r>
              <a:rPr b="0" lang="en-US" sz="9600" spc="-1" strike="noStrike" cap="all">
                <a:solidFill>
                  <a:srgbClr val="000000"/>
                </a:solidFill>
                <a:latin typeface="Rockwell Condensed"/>
              </a:rPr>
              <a:t>REST</a:t>
            </a:r>
            <a:r>
              <a:rPr b="0" lang="en-US" sz="9600" spc="-1" strike="noStrike">
                <a:solidFill>
                  <a:srgbClr val="000000"/>
                </a:solidFill>
                <a:latin typeface="Rockwell Condensed"/>
              </a:rPr>
              <a:t>ful</a:t>
            </a:r>
            <a:r>
              <a:rPr b="0" lang="en-US" sz="9600" spc="-1" strike="noStrike" cap="all">
                <a:solidFill>
                  <a:srgbClr val="000000"/>
                </a:solidFill>
                <a:latin typeface="Rockwell Condensed"/>
              </a:rPr>
              <a:t> API</a:t>
            </a:r>
            <a:endParaRPr b="0" lang="en-US" sz="96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069920" y="4389120"/>
            <a:ext cx="7890840" cy="1069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</a:pPr>
            <a:r>
              <a:rPr b="0" lang="en-IE" sz="2200" spc="-1" strike="noStrike">
                <a:solidFill>
                  <a:srgbClr val="000000"/>
                </a:solidFill>
                <a:latin typeface="Rockwell"/>
              </a:rPr>
              <a:t>Andrew Beatty</a:t>
            </a:r>
            <a:endParaRPr b="0" lang="en-IE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b="0" lang="en-IE" sz="2200" spc="-1" strike="noStrike" u="sng">
                <a:solidFill>
                  <a:srgbClr val="cc9900"/>
                </a:solidFill>
                <a:uFillTx/>
                <a:latin typeface="Rockwell"/>
                <a:hlinkClick r:id="rId1"/>
              </a:rPr>
              <a:t>Andrew.Beatty@gmit.ie</a:t>
            </a:r>
            <a:endParaRPr b="0" lang="en-IE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b="0" lang="en-IE" sz="2200" spc="-1" strike="noStrike">
                <a:solidFill>
                  <a:srgbClr val="000000"/>
                </a:solidFill>
                <a:latin typeface="Rockwell"/>
              </a:rPr>
              <a:t>Data Representation</a:t>
            </a:r>
            <a:endParaRPr b="0" lang="en-IE" sz="2200" spc="-1" strike="noStrike">
              <a:latin typeface="Arial"/>
            </a:endParaRPr>
          </a:p>
        </p:txBody>
      </p:sp>
      <p:pic>
        <p:nvPicPr>
          <p:cNvPr id="96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9906120" y="5143680"/>
            <a:ext cx="2285640" cy="171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0" y="38160"/>
            <a:ext cx="12191760" cy="677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5" dur="5024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6" restart="whenNotActive" nodeType="interactiveSeq" fill="hold"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000000"/>
                </a:solidFill>
                <a:latin typeface="Rockwell Condensed"/>
              </a:rPr>
              <a:t>Summary</a:t>
            </a:r>
            <a:endParaRPr b="0" lang="en-US" sz="5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069920" y="2121480"/>
            <a:ext cx="10058040" cy="4050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REST is a loose set of constraints/guidelines used for making an API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1" marL="457200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Stateless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lvl="1" marL="457200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Cacheable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lvl="1" marL="457200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Use HTTP methods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I will be going through this in more detail next week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1" marL="457200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We will create a web page that consumes a RESTful API I have created already for a database (CRUD)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12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1366640" y="6032520"/>
            <a:ext cx="609120" cy="60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76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000000"/>
                </a:solidFill>
                <a:latin typeface="Rockwell Condensed"/>
              </a:rPr>
              <a:t>API</a:t>
            </a:r>
            <a:endParaRPr b="0" lang="en-US" sz="5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069920" y="2121480"/>
            <a:ext cx="10058040" cy="4050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Application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Programming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Interface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I.e. An interface that a program that you write can use to transfer data to another program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99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1366640" y="6032520"/>
            <a:ext cx="609120" cy="60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7" dur="1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000000"/>
                </a:solidFill>
                <a:latin typeface="Rockwell Condensed"/>
              </a:rPr>
              <a:t>SOAP</a:t>
            </a:r>
            <a:endParaRPr b="0" lang="en-US" sz="5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325520" y="2094120"/>
            <a:ext cx="10158840" cy="3656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E" sz="1800" spc="-1" strike="noStrike">
                <a:solidFill>
                  <a:srgbClr val="ffffff"/>
                </a:solidFill>
                <a:latin typeface="Rockwell"/>
              </a:rPr>
              <a:t>&lt;?xml version="1.0"?&gt;</a:t>
            </a:r>
            <a:br/>
            <a:br/>
            <a:r>
              <a:rPr b="0" lang="en-IE" sz="1800" spc="-1" strike="noStrike">
                <a:solidFill>
                  <a:srgbClr val="ffffff"/>
                </a:solidFill>
                <a:latin typeface="Rockwell"/>
              </a:rPr>
              <a:t>&lt;soap:Envelope</a:t>
            </a:r>
            <a:br/>
            <a:r>
              <a:rPr b="0" lang="en-IE" sz="1800" spc="-1" strike="noStrike">
                <a:solidFill>
                  <a:srgbClr val="ffffff"/>
                </a:solidFill>
                <a:latin typeface="Rockwell"/>
              </a:rPr>
              <a:t>xmlns:soap="http://www.w3.org/2003/05/soap-envelope/"</a:t>
            </a:r>
            <a:br/>
            <a:r>
              <a:rPr b="0" lang="en-IE" sz="1800" spc="-1" strike="noStrike">
                <a:solidFill>
                  <a:srgbClr val="ffffff"/>
                </a:solidFill>
                <a:latin typeface="Rockwell"/>
              </a:rPr>
              <a:t>soap:encodingStyle="http://www.w3.org/2003/05/soap-encoding"&gt;</a:t>
            </a:r>
            <a:br/>
            <a:br/>
            <a:r>
              <a:rPr b="0" lang="en-IE" sz="1800" spc="-1" strike="noStrike">
                <a:solidFill>
                  <a:srgbClr val="ffffff"/>
                </a:solidFill>
                <a:latin typeface="Rockwell"/>
              </a:rPr>
              <a:t>&lt;soap:Body&gt;</a:t>
            </a:r>
            <a:br/>
            <a:r>
              <a:rPr b="0" lang="en-IE" sz="1800" spc="-1" strike="noStrike">
                <a:solidFill>
                  <a:srgbClr val="ffffff"/>
                </a:solidFill>
                <a:latin typeface="Rockwell"/>
              </a:rPr>
              <a:t>  &lt;m:GetPrice xmlns:m="https://www.w3schools.com/prices"&gt;</a:t>
            </a:r>
            <a:br/>
            <a:r>
              <a:rPr b="0" lang="en-IE" sz="1800" spc="-1" strike="noStrike">
                <a:solidFill>
                  <a:srgbClr val="ffffff"/>
                </a:solidFill>
                <a:latin typeface="Rockwell"/>
              </a:rPr>
              <a:t>    &lt;m:Item&gt;Apples&lt;/m:Item&gt;</a:t>
            </a:r>
            <a:br/>
            <a:r>
              <a:rPr b="0" lang="en-IE" sz="1800" spc="-1" strike="noStrike">
                <a:solidFill>
                  <a:srgbClr val="ffffff"/>
                </a:solidFill>
                <a:latin typeface="Rockwell"/>
              </a:rPr>
              <a:t>  &lt;/m:GetPrice&gt;</a:t>
            </a:r>
            <a:br/>
            <a:r>
              <a:rPr b="0" lang="en-IE" sz="1800" spc="-1" strike="noStrike">
                <a:solidFill>
                  <a:srgbClr val="ffffff"/>
                </a:solidFill>
                <a:latin typeface="Rockwell"/>
              </a:rPr>
              <a:t>&lt;/soap:Body&gt;</a:t>
            </a:r>
            <a:br/>
            <a:br/>
            <a:r>
              <a:rPr b="0" lang="en-IE" sz="1800" spc="-1" strike="noStrike">
                <a:solidFill>
                  <a:srgbClr val="ffffff"/>
                </a:solidFill>
                <a:latin typeface="Rockwell"/>
              </a:rPr>
              <a:t>&lt;/soap:Envelope&gt;</a:t>
            </a:r>
            <a:endParaRPr b="0" lang="en-IE" sz="1800" spc="-1" strike="noStrike">
              <a:latin typeface="Arial"/>
            </a:endParaRPr>
          </a:p>
        </p:txBody>
      </p:sp>
      <p:pic>
        <p:nvPicPr>
          <p:cNvPr id="102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1366640" y="6032520"/>
            <a:ext cx="609120" cy="60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3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000000"/>
                </a:solidFill>
                <a:latin typeface="Rockwell Condensed"/>
              </a:rPr>
              <a:t>REST</a:t>
            </a:r>
            <a:r>
              <a:rPr b="0" lang="en-US" sz="5400" spc="-1" strike="noStrike">
                <a:solidFill>
                  <a:srgbClr val="000000"/>
                </a:solidFill>
                <a:latin typeface="Rockwell Condensed"/>
              </a:rPr>
              <a:t>ful</a:t>
            </a:r>
            <a:endParaRPr b="0" lang="en-US" sz="5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069920" y="2121480"/>
            <a:ext cx="10058040" cy="405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REST stands for Representational State Transfer.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REST is an architecture describing how we might use HTTP.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RESTful APIs make use of more HTTP methods than just GET and POST.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Most HTTP APIs are not RESTful.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RESTful APIs adhere to a few loosely defined constraints.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Two of those constraints are that the API is stateless and cacheable.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Idempotency 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More at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150000"/>
              </a:lnSpc>
              <a:spcBef>
                <a:spcPts val="1199"/>
              </a:spcBef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Rockwell"/>
                <a:hlinkClick r:id="rId1"/>
              </a:rPr>
              <a:t>https://www.restapitutorial.com/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105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1366640" y="6032520"/>
            <a:ext cx="609120" cy="60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9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1057680" y="434160"/>
            <a:ext cx="10058040" cy="1608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000000"/>
                </a:solidFill>
                <a:latin typeface="Rockwell Condensed"/>
              </a:rPr>
              <a:t>REST Example</a:t>
            </a:r>
            <a:endParaRPr b="0" lang="en-US" sz="5400" spc="-1" strike="noStrike">
              <a:solidFill>
                <a:srgbClr val="000000"/>
              </a:solidFill>
              <a:latin typeface="Rockwell"/>
            </a:endParaRPr>
          </a:p>
        </p:txBody>
      </p:sp>
      <p:graphicFrame>
        <p:nvGraphicFramePr>
          <p:cNvPr id="107" name="Table 2"/>
          <p:cNvGraphicFramePr/>
          <p:nvPr/>
        </p:nvGraphicFramePr>
        <p:xfrm>
          <a:off x="1069920" y="2120760"/>
          <a:ext cx="10556640" cy="2224800"/>
        </p:xfrm>
        <a:graphic>
          <a:graphicData uri="http://schemas.openxmlformats.org/drawingml/2006/table">
            <a:tbl>
              <a:tblPr/>
              <a:tblGrid>
                <a:gridCol w="1211760"/>
                <a:gridCol w="1383840"/>
                <a:gridCol w="3221280"/>
                <a:gridCol w="4739760"/>
              </a:tblGrid>
              <a:tr h="357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E" sz="1800" spc="-1" strike="noStrike">
                          <a:solidFill>
                            <a:srgbClr val="ffffff"/>
                          </a:solidFill>
                          <a:latin typeface="Rockwell"/>
                        </a:rPr>
                        <a:t>Method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3481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E" sz="1800" spc="-1" strike="noStrike">
                          <a:solidFill>
                            <a:srgbClr val="ffffff"/>
                          </a:solidFill>
                          <a:latin typeface="Rockwell"/>
                        </a:rPr>
                        <a:t>URL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3481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E" sz="1800" spc="-1" strike="noStrike">
                          <a:solidFill>
                            <a:srgbClr val="ffffff"/>
                          </a:solidFill>
                          <a:latin typeface="Rockwell"/>
                        </a:rPr>
                        <a:t>Description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3481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E" sz="1800" spc="-1" strike="noStrike">
                          <a:solidFill>
                            <a:srgbClr val="ffffff"/>
                          </a:solidFill>
                          <a:latin typeface="Rockwell"/>
                        </a:rPr>
                        <a:t>Sample return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34817"/>
                    </a:solidFill>
                  </a:tcPr>
                </a:tc>
              </a:tr>
              <a:tr h="2214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GET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/emails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Get all the Emails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[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{id:32,from:</a:t>
                      </a:r>
                      <a:r>
                        <a:rPr b="0" lang="en-IE" sz="1800" spc="-1" strike="noStrike" u="sng">
                          <a:solidFill>
                            <a:srgbClr val="cc9900"/>
                          </a:solidFill>
                          <a:uFillTx/>
                          <a:latin typeface="Rockwell"/>
                          <a:hlinkClick r:id="rId1"/>
                        </a:rPr>
                        <a:t>”joe@joe.ie</a:t>
                      </a: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”,message:”hi”},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{id:33,from:</a:t>
                      </a:r>
                      <a:r>
                        <a:rPr b="0" lang="en-IE" sz="1800" spc="-1" strike="noStrike" u="sng">
                          <a:solidFill>
                            <a:srgbClr val="cc9900"/>
                          </a:solidFill>
                          <a:uFillTx/>
                          <a:latin typeface="Rockwell"/>
                          <a:hlinkClick r:id="rId2"/>
                        </a:rPr>
                        <a:t>”me@gmail.ie</a:t>
                      </a: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”,message:”i”},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{id:35,from:</a:t>
                      </a:r>
                      <a:r>
                        <a:rPr b="0" lang="en-IE" sz="1800" spc="-1" strike="noStrike" u="sng">
                          <a:solidFill>
                            <a:srgbClr val="cc9900"/>
                          </a:solidFill>
                          <a:uFillTx/>
                          <a:latin typeface="Rockwell"/>
                          <a:hlinkClick r:id="rId3"/>
                        </a:rPr>
                        <a:t>”a@b.</a:t>
                      </a: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com”,message:”blah”}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]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POST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/emails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Create an Email 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{created:true}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</a:tr>
              <a:tr h="622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GET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/emails/32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Retrieve the Email with id 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{id:32,from:</a:t>
                      </a:r>
                      <a:r>
                        <a:rPr b="0" lang="en-IE" sz="1800" spc="-1" strike="noStrike" u="sng">
                          <a:solidFill>
                            <a:srgbClr val="cc9900"/>
                          </a:solidFill>
                          <a:uFillTx/>
                          <a:latin typeface="Rockwell"/>
                          <a:hlinkClick r:id="rId4"/>
                        </a:rPr>
                        <a:t>”joe@joe.ie</a:t>
                      </a: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”,message:”hi”}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</a:tr>
              <a:tr h="622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PUT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/emails/32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Update the Email with id 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{id:32,from:</a:t>
                      </a:r>
                      <a:r>
                        <a:rPr b="0" lang="en-IE" sz="1800" spc="-1" strike="noStrike" u="sng">
                          <a:solidFill>
                            <a:srgbClr val="cc9900"/>
                          </a:solidFill>
                          <a:uFillTx/>
                          <a:latin typeface="Rockwell"/>
                          <a:hlinkClick r:id="rId5"/>
                        </a:rPr>
                        <a:t>”joe@joe.ie</a:t>
                      </a: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”,message:”bye”}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</a:tr>
              <a:tr h="622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DELETE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/emails/32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Delete the Email with id 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{deleted:true}</a:t>
                      </a:r>
                      <a:endParaRPr b="0" lang="en-IE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</a:tr>
            </a:tbl>
          </a:graphicData>
        </a:graphic>
      </p:graphicFrame>
      <p:pic>
        <p:nvPicPr>
          <p:cNvPr id="108" name="Picture 1" descr="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r:embed="rId7"/>
              </p:ext>
            </p:extLst>
          </p:nvPr>
        </p:nvPicPr>
        <p:blipFill>
          <a:blip r:embed="rId8"/>
        </p:blipFill>
        <p:spPr>
          <a:xfrm>
            <a:off x="11366640" y="6032520"/>
            <a:ext cx="609120" cy="60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5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000000"/>
                </a:solidFill>
                <a:latin typeface="Rockwell Condensed"/>
              </a:rPr>
              <a:t>Another Rest Example</a:t>
            </a:r>
            <a:endParaRPr b="0" lang="en-US" sz="5400" spc="-1" strike="noStrike">
              <a:solidFill>
                <a:srgbClr val="000000"/>
              </a:solidFill>
              <a:latin typeface="Rockwell"/>
            </a:endParaRPr>
          </a:p>
        </p:txBody>
      </p:sp>
      <p:graphicFrame>
        <p:nvGraphicFramePr>
          <p:cNvPr id="110" name="Table 2"/>
          <p:cNvGraphicFramePr/>
          <p:nvPr/>
        </p:nvGraphicFramePr>
        <p:xfrm>
          <a:off x="1069920" y="2120760"/>
          <a:ext cx="10607040" cy="2224800"/>
        </p:xfrm>
        <a:graphic>
          <a:graphicData uri="http://schemas.openxmlformats.org/drawingml/2006/table">
            <a:tbl>
              <a:tblPr/>
              <a:tblGrid>
                <a:gridCol w="1069200"/>
                <a:gridCol w="2189520"/>
                <a:gridCol w="2516400"/>
                <a:gridCol w="4831920"/>
              </a:tblGrid>
              <a:tr h="622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E" sz="1800" spc="-1" strike="noStrike">
                          <a:solidFill>
                            <a:srgbClr val="ffffff"/>
                          </a:solidFill>
                          <a:latin typeface="Rockwell"/>
                        </a:rPr>
                        <a:t>Method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3481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E" sz="1800" spc="-1" strike="noStrike">
                          <a:solidFill>
                            <a:srgbClr val="ffffff"/>
                          </a:solidFill>
                          <a:latin typeface="Rockwell"/>
                        </a:rPr>
                        <a:t>URL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3481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E" sz="1800" spc="-1" strike="noStrike">
                          <a:solidFill>
                            <a:srgbClr val="ffffff"/>
                          </a:solidFill>
                          <a:latin typeface="Rockwell"/>
                        </a:rPr>
                        <a:t>Description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3481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E" sz="1800" spc="-1" strike="noStrike">
                          <a:solidFill>
                            <a:srgbClr val="ffffff"/>
                          </a:solidFill>
                          <a:latin typeface="Rockwell"/>
                        </a:rPr>
                        <a:t>Sample return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34817"/>
                    </a:solidFill>
                  </a:tcPr>
                </a:tc>
              </a:tr>
              <a:tr h="1135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GET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/email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Get all the Emails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[</a:t>
                      </a:r>
                      <a:endParaRPr b="0" lang="en-IE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{id:32,from:</a:t>
                      </a:r>
                      <a:r>
                        <a:rPr b="0" lang="en-IE" sz="1400" spc="-1" strike="noStrike" u="sng">
                          <a:solidFill>
                            <a:srgbClr val="cc9900"/>
                          </a:solidFill>
                          <a:uFillTx/>
                          <a:latin typeface="Rockwell"/>
                          <a:hlinkClick r:id="rId1"/>
                        </a:rPr>
                        <a:t>”joe@joe.ie</a:t>
                      </a: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”,message:”hi”},</a:t>
                      </a:r>
                      <a:endParaRPr b="0" lang="en-IE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{id:33,from:</a:t>
                      </a:r>
                      <a:r>
                        <a:rPr b="0" lang="en-IE" sz="1400" spc="-1" strike="noStrike" u="sng">
                          <a:solidFill>
                            <a:srgbClr val="cc9900"/>
                          </a:solidFill>
                          <a:uFillTx/>
                          <a:latin typeface="Rockwell"/>
                          <a:hlinkClick r:id="rId2"/>
                        </a:rPr>
                        <a:t>”me@gmail.ie</a:t>
                      </a: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”,message:”i”},</a:t>
                      </a:r>
                      <a:endParaRPr b="0" lang="en-IE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{id:35,from:</a:t>
                      </a:r>
                      <a:r>
                        <a:rPr b="0" lang="en-IE" sz="1400" spc="-1" strike="noStrike" u="sng">
                          <a:solidFill>
                            <a:srgbClr val="cc9900"/>
                          </a:solidFill>
                          <a:uFillTx/>
                          <a:latin typeface="Rockwell"/>
                          <a:hlinkClick r:id="rId3"/>
                        </a:rPr>
                        <a:t>”a@b.</a:t>
                      </a: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com”,message:”blah”}</a:t>
                      </a:r>
                      <a:endParaRPr b="0" lang="en-IE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]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POST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/email/create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Create an Email 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{id:33,from:</a:t>
                      </a:r>
                      <a:r>
                        <a:rPr b="0" lang="en-IE" sz="1400" spc="-1" strike="noStrike" u="sng">
                          <a:solidFill>
                            <a:srgbClr val="cc9900"/>
                          </a:solidFill>
                          <a:uFillTx/>
                          <a:latin typeface="Rockwell"/>
                          <a:hlinkClick r:id="rId4"/>
                        </a:rPr>
                        <a:t>”me@gmail.ie</a:t>
                      </a: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”,message:”i”}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</a:tr>
              <a:tr h="622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GET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/email/32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Retrieve the Email with id 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{id:32,from:</a:t>
                      </a:r>
                      <a:r>
                        <a:rPr b="0" lang="en-IE" sz="1400" spc="-1" strike="noStrike" u="sng">
                          <a:solidFill>
                            <a:srgbClr val="cc9900"/>
                          </a:solidFill>
                          <a:uFillTx/>
                          <a:latin typeface="Rockwell"/>
                          <a:hlinkClick r:id="rId5"/>
                        </a:rPr>
                        <a:t>”joe@joe.ie</a:t>
                      </a: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”,message:”hi”}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</a:tr>
              <a:tr h="622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PUT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/email/update/32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Update the Email with id 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{id:32,from:</a:t>
                      </a:r>
                      <a:r>
                        <a:rPr b="0" lang="en-IE" sz="1400" spc="-1" strike="noStrike" u="sng">
                          <a:solidFill>
                            <a:srgbClr val="cc9900"/>
                          </a:solidFill>
                          <a:uFillTx/>
                          <a:latin typeface="Rockwell"/>
                          <a:hlinkClick r:id="rId6"/>
                        </a:rPr>
                        <a:t>”joe@joe.ie</a:t>
                      </a: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”,message:”bye”}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e8e7"/>
                    </a:solidFill>
                  </a:tcPr>
                </a:tc>
              </a:tr>
              <a:tr h="622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DELETE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/email/delete/32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8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Delete the Email with id 32</a:t>
                      </a:r>
                      <a:endParaRPr b="0" lang="en-IE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E" sz="1400" spc="-1" strike="noStrike">
                          <a:solidFill>
                            <a:srgbClr val="000000"/>
                          </a:solidFill>
                          <a:latin typeface="Rockwell"/>
                        </a:rPr>
                        <a:t>{success:true}</a:t>
                      </a:r>
                      <a:endParaRPr b="0" lang="en-IE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ecfcc"/>
                    </a:solidFill>
                  </a:tcPr>
                </a:tc>
              </a:tr>
            </a:tbl>
          </a:graphicData>
        </a:graphic>
      </p:graphicFrame>
      <p:pic>
        <p:nvPicPr>
          <p:cNvPr id="111" name="Picture 1" descr="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r:embed="rId8"/>
              </p:ext>
            </p:extLst>
          </p:nvPr>
        </p:nvPicPr>
        <p:blipFill>
          <a:blip r:embed="rId9"/>
        </p:blipFill>
        <p:spPr>
          <a:xfrm>
            <a:off x="11366640" y="6032520"/>
            <a:ext cx="609120" cy="60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" dur="indefinite" restart="never" nodeType="tmRoot">
          <p:childTnLst>
            <p:seq>
              <p:cTn id="37" dur="indefinite" nodeType="mainSeq"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1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000000"/>
                </a:solidFill>
                <a:latin typeface="Rockwell Condensed"/>
              </a:rPr>
              <a:t>Stateless</a:t>
            </a:r>
            <a:endParaRPr b="0" lang="en-US" sz="5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069920" y="2121480"/>
            <a:ext cx="10058040" cy="4050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Statelessness is a REST constraint.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HTTP uses the client-server model.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The server should treat each request as a single, independent transaction.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No client state should be stored on the server.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15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Each request must contain all of the information to perform the request.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11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1366640" y="6032520"/>
            <a:ext cx="609120" cy="60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7" dur="1" fill="hold"/>
                                        <p:tgtEl>
                                          <p:spTgt spid="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000000"/>
                </a:solidFill>
                <a:latin typeface="Rockwell Condensed"/>
              </a:rPr>
              <a:t>Cachable</a:t>
            </a:r>
            <a:endParaRPr b="0" lang="en-US" sz="5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069920" y="2121480"/>
            <a:ext cx="10058040" cy="4050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REST APIs should provide responses that are cacheable.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Intermediaries between the client and server should be able to cache responses.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This should be transparent to the client.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Cacheability increases response time.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Browsers usually cache resources, in case they are requested again.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There is usually a time limit on cached resources.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117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1366640" y="6032520"/>
            <a:ext cx="609120" cy="60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53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000000"/>
                </a:solidFill>
                <a:latin typeface="Rockwell Condensed"/>
              </a:rPr>
              <a:t>Site that use REST</a:t>
            </a:r>
            <a:r>
              <a:rPr b="0" lang="en-US" sz="5400" spc="-1" strike="noStrike">
                <a:solidFill>
                  <a:srgbClr val="000000"/>
                </a:solidFill>
                <a:latin typeface="Rockwell Condensed"/>
              </a:rPr>
              <a:t>ful</a:t>
            </a:r>
            <a:r>
              <a:rPr b="0" lang="en-US" sz="5400" spc="-1" strike="noStrike" cap="all">
                <a:solidFill>
                  <a:srgbClr val="000000"/>
                </a:solidFill>
                <a:latin typeface="Rockwell Condensed"/>
              </a:rPr>
              <a:t> APIs</a:t>
            </a:r>
            <a:endParaRPr b="0" lang="en-US" sz="54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1069920" y="2121480"/>
            <a:ext cx="10058040" cy="4050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Facebook, google, stripe, CSO etc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More at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b="0" lang="en-US" sz="2000" spc="-1" strike="noStrike" u="sng">
                <a:solidFill>
                  <a:srgbClr val="cc9900"/>
                </a:solidFill>
                <a:uFillTx/>
                <a:latin typeface="Rockwell"/>
                <a:hlinkClick r:id="rId1"/>
              </a:rPr>
              <a:t>https://any-api.com/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Python has a lot of packages that handle these APIs (more on week06)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120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11366640" y="6032520"/>
            <a:ext cx="609120" cy="60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59" dur="1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137</TotalTime>
  <Application>LibreOffice/6.0.7.3$Linux_X86_64 LibreOffice_project/00m0$Build-3</Application>
  <Words>618</Words>
  <Paragraphs>104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2019-10-16T11:59:03Z</dcterms:created>
  <dc:creator>Andrew Beatty</dc:creator>
  <dc:description/>
  <dc:language>en-IE</dc:language>
  <cp:lastModifiedBy>Andrew Beatty</cp:lastModifiedBy>
  <dcterms:modified xsi:type="dcterms:W3CDTF">2019-10-16T19:03:39Z</dcterms:modified>
  <cp:revision>6</cp:revision>
  <dc:subject/>
  <dc:title>RESTful API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